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0" r:id="rId6"/>
    <p:sldId id="262" r:id="rId7"/>
    <p:sldId id="263" r:id="rId8"/>
    <p:sldId id="264" r:id="rId9"/>
    <p:sldId id="265" r:id="rId10"/>
    <p:sldId id="266" r:id="rId11"/>
    <p:sldId id="267" r:id="rId12"/>
    <p:sldId id="270" r:id="rId13"/>
    <p:sldId id="269"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lorencia Castro Leal" initials="FCL" lastIdx="1" clrIdx="0">
    <p:extLst>
      <p:ext uri="{19B8F6BF-5375-455C-9EA6-DF929625EA0E}">
        <p15:presenceInfo xmlns:p15="http://schemas.microsoft.com/office/powerpoint/2012/main" userId="175c7e23354a8c8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73"/>
    <p:restoredTop sz="94652"/>
  </p:normalViewPr>
  <p:slideViewPr>
    <p:cSldViewPr snapToGrid="0" snapToObjects="1">
      <p:cViewPr varScale="1">
        <p:scale>
          <a:sx n="90" d="100"/>
          <a:sy n="90" d="100"/>
        </p:scale>
        <p:origin x="90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8-03T18:49:48.552" idx="1">
    <p:pos x="10" y="10"/>
    <p:text/>
    <p:extLst>
      <p:ext uri="{C676402C-5697-4E1C-873F-D02D1690AC5C}">
        <p15:threadingInfo xmlns:p15="http://schemas.microsoft.com/office/powerpoint/2012/main" timeZoneBias="30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8/4/20</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455758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8/4/20</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337382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8/4/20</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646531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8/4/20</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614555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8/4/20</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433712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8/4/20</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561038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8/4/20</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730854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8/4/20</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297602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8/4/20</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479376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8/4/20</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579512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8/4/20</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854282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8/4/20</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442173394"/>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4" name="Picture 3">
            <a:extLst>
              <a:ext uri="{FF2B5EF4-FFF2-40B4-BE49-F238E27FC236}">
                <a16:creationId xmlns:a16="http://schemas.microsoft.com/office/drawing/2014/main" id="{3F1713A3-D332-4E63-9FBE-8E7C857C5A2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402" r="1" b="8"/>
          <a:stretch/>
        </p:blipFill>
        <p:spPr>
          <a:xfrm>
            <a:off x="20" y="10"/>
            <a:ext cx="12207220" cy="6857990"/>
          </a:xfrm>
          <a:prstGeom prst="rect">
            <a:avLst/>
          </a:prstGeom>
        </p:spPr>
      </p:pic>
      <p:sp>
        <p:nvSpPr>
          <p:cNvPr id="11" name="Rectangle 10">
            <a:extLst>
              <a:ext uri="{FF2B5EF4-FFF2-40B4-BE49-F238E27FC236}">
                <a16:creationId xmlns:a16="http://schemas.microsoft.com/office/drawing/2014/main" id="{0ED8FC7E-742C-4B53-B6FF-F19F8EDA2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1928"/>
            <a:ext cx="12191999" cy="5058137"/>
          </a:xfrm>
          <a:prstGeom prst="rect">
            <a:avLst/>
          </a:prstGeom>
          <a:gradFill flip="none" rotWithShape="1">
            <a:gsLst>
              <a:gs pos="50000">
                <a:schemeClr val="bg1">
                  <a:alpha val="30000"/>
                </a:schemeClr>
              </a:gs>
              <a:gs pos="80000">
                <a:schemeClr val="bg1">
                  <a:alpha val="15000"/>
                </a:schemeClr>
              </a:gs>
              <a:gs pos="0">
                <a:schemeClr val="bg1">
                  <a:alpha val="0"/>
                </a:schemeClr>
              </a:gs>
              <a:gs pos="20000">
                <a:schemeClr val="bg1">
                  <a:alpha val="15000"/>
                </a:scheme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C04915-31B6-754B-826E-130DBCB23A3D}"/>
              </a:ext>
            </a:extLst>
          </p:cNvPr>
          <p:cNvSpPr>
            <a:spLocks noGrp="1"/>
          </p:cNvSpPr>
          <p:nvPr>
            <p:ph type="ctrTitle"/>
          </p:nvPr>
        </p:nvSpPr>
        <p:spPr>
          <a:xfrm>
            <a:off x="2091427" y="1454111"/>
            <a:ext cx="8009146" cy="2212848"/>
          </a:xfrm>
        </p:spPr>
        <p:txBody>
          <a:bodyPr>
            <a:normAutofit/>
          </a:bodyPr>
          <a:lstStyle/>
          <a:p>
            <a:r>
              <a:rPr lang="en-US" sz="4600" dirty="0"/>
              <a:t>Face Mask detection model</a:t>
            </a:r>
          </a:p>
        </p:txBody>
      </p:sp>
      <p:sp>
        <p:nvSpPr>
          <p:cNvPr id="3" name="Subtitle 2">
            <a:extLst>
              <a:ext uri="{FF2B5EF4-FFF2-40B4-BE49-F238E27FC236}">
                <a16:creationId xmlns:a16="http://schemas.microsoft.com/office/drawing/2014/main" id="{1489862E-4C47-334E-B4C8-8718BD5D21E4}"/>
              </a:ext>
            </a:extLst>
          </p:cNvPr>
          <p:cNvSpPr>
            <a:spLocks noGrp="1"/>
          </p:cNvSpPr>
          <p:nvPr>
            <p:ph type="subTitle" idx="1"/>
          </p:nvPr>
        </p:nvSpPr>
        <p:spPr>
          <a:xfrm>
            <a:off x="2891020" y="3749255"/>
            <a:ext cx="6409960" cy="1188720"/>
          </a:xfrm>
        </p:spPr>
        <p:txBody>
          <a:bodyPr>
            <a:normAutofit/>
          </a:bodyPr>
          <a:lstStyle/>
          <a:p>
            <a:r>
              <a:rPr lang="en-US" dirty="0">
                <a:solidFill>
                  <a:schemeClr val="tx1">
                    <a:alpha val="80000"/>
                  </a:schemeClr>
                </a:solidFill>
              </a:rPr>
              <a:t>By Andrés Zamora</a:t>
            </a:r>
          </a:p>
        </p:txBody>
      </p:sp>
    </p:spTree>
    <p:extLst>
      <p:ext uri="{BB962C8B-B14F-4D97-AF65-F5344CB8AC3E}">
        <p14:creationId xmlns:p14="http://schemas.microsoft.com/office/powerpoint/2010/main" val="26732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62614-A1E2-1946-A850-64F0524C44A0}"/>
              </a:ext>
            </a:extLst>
          </p:cNvPr>
          <p:cNvSpPr>
            <a:spLocks noGrp="1"/>
          </p:cNvSpPr>
          <p:nvPr>
            <p:ph type="title"/>
          </p:nvPr>
        </p:nvSpPr>
        <p:spPr/>
        <p:txBody>
          <a:bodyPr/>
          <a:lstStyle/>
          <a:p>
            <a:r>
              <a:rPr lang="en-US" dirty="0"/>
              <a:t>Storage in the Cloud</a:t>
            </a:r>
          </a:p>
        </p:txBody>
      </p:sp>
      <p:sp>
        <p:nvSpPr>
          <p:cNvPr id="3" name="Content Placeholder 2">
            <a:extLst>
              <a:ext uri="{FF2B5EF4-FFF2-40B4-BE49-F238E27FC236}">
                <a16:creationId xmlns:a16="http://schemas.microsoft.com/office/drawing/2014/main" id="{038D028B-7912-C34F-9871-1160767DA987}"/>
              </a:ext>
            </a:extLst>
          </p:cNvPr>
          <p:cNvSpPr>
            <a:spLocks noGrp="1"/>
          </p:cNvSpPr>
          <p:nvPr>
            <p:ph idx="1"/>
          </p:nvPr>
        </p:nvSpPr>
        <p:spPr/>
        <p:txBody>
          <a:bodyPr>
            <a:normAutofit lnSpcReduction="10000"/>
          </a:bodyPr>
          <a:lstStyle/>
          <a:p>
            <a:r>
              <a:rPr lang="en-US" dirty="0"/>
              <a:t>For cloud storage a docker container with </a:t>
            </a:r>
            <a:r>
              <a:rPr lang="en-US" dirty="0" err="1"/>
              <a:t>opencv</a:t>
            </a:r>
            <a:r>
              <a:rPr lang="en-US" dirty="0"/>
              <a:t> in the TX2 is used to take pictures send it to a bridge alpine container that forwards it to the v100 </a:t>
            </a:r>
            <a:r>
              <a:rPr lang="en-US" dirty="0" err="1"/>
              <a:t>ibmcloud</a:t>
            </a:r>
            <a:r>
              <a:rPr lang="en-US" dirty="0"/>
              <a:t> VSI of flavor AC2_8X60X100</a:t>
            </a:r>
          </a:p>
          <a:p>
            <a:r>
              <a:rPr lang="en-US" dirty="0"/>
              <a:t>Once the VSI receives the images it classifies them on whether they have people with facemasks or not and send the ones without a face mask to the cloud storage to track who is not wearing a facemask</a:t>
            </a:r>
          </a:p>
        </p:txBody>
      </p:sp>
    </p:spTree>
    <p:extLst>
      <p:ext uri="{BB962C8B-B14F-4D97-AF65-F5344CB8AC3E}">
        <p14:creationId xmlns:p14="http://schemas.microsoft.com/office/powerpoint/2010/main" val="1252518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C7BAB-799F-9F4B-B61D-9887B4F99818}"/>
              </a:ext>
            </a:extLst>
          </p:cNvPr>
          <p:cNvSpPr>
            <a:spLocks noGrp="1"/>
          </p:cNvSpPr>
          <p:nvPr>
            <p:ph type="title"/>
          </p:nvPr>
        </p:nvSpPr>
        <p:spPr/>
        <p:txBody>
          <a:bodyPr/>
          <a:lstStyle/>
          <a:p>
            <a:r>
              <a:rPr lang="en-US" dirty="0"/>
              <a:t>Room for </a:t>
            </a:r>
            <a:r>
              <a:rPr lang="en-US" dirty="0" err="1"/>
              <a:t>impovements</a:t>
            </a:r>
            <a:r>
              <a:rPr lang="en-US" dirty="0"/>
              <a:t> </a:t>
            </a:r>
          </a:p>
        </p:txBody>
      </p:sp>
      <p:sp>
        <p:nvSpPr>
          <p:cNvPr id="3" name="Content Placeholder 2">
            <a:extLst>
              <a:ext uri="{FF2B5EF4-FFF2-40B4-BE49-F238E27FC236}">
                <a16:creationId xmlns:a16="http://schemas.microsoft.com/office/drawing/2014/main" id="{447896C1-5AFD-7745-965C-85870E52B5C3}"/>
              </a:ext>
            </a:extLst>
          </p:cNvPr>
          <p:cNvSpPr>
            <a:spLocks noGrp="1"/>
          </p:cNvSpPr>
          <p:nvPr>
            <p:ph idx="1"/>
          </p:nvPr>
        </p:nvSpPr>
        <p:spPr/>
        <p:txBody>
          <a:bodyPr/>
          <a:lstStyle/>
          <a:p>
            <a:r>
              <a:rPr lang="en-US" dirty="0"/>
              <a:t>Look for ways to increase the frame rate</a:t>
            </a:r>
          </a:p>
          <a:p>
            <a:r>
              <a:rPr lang="en-US" dirty="0"/>
              <a:t>Place pictures with several people in them with and without facemasks to train the model</a:t>
            </a:r>
          </a:p>
          <a:p>
            <a:r>
              <a:rPr lang="en-US" dirty="0"/>
              <a:t>Include more patters of face masks because so far only white blue and black face masks were included, so if different patterns of facemasks are shown this could confuse the model</a:t>
            </a:r>
          </a:p>
        </p:txBody>
      </p:sp>
    </p:spTree>
    <p:extLst>
      <p:ext uri="{BB962C8B-B14F-4D97-AF65-F5344CB8AC3E}">
        <p14:creationId xmlns:p14="http://schemas.microsoft.com/office/powerpoint/2010/main" val="1763677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person, outdoor, building, person&#10;&#10;Description automatically generated">
            <a:extLst>
              <a:ext uri="{FF2B5EF4-FFF2-40B4-BE49-F238E27FC236}">
                <a16:creationId xmlns:a16="http://schemas.microsoft.com/office/drawing/2014/main" id="{DFCEF9D1-6D0E-C143-B8FB-E5C43700AE2B}"/>
              </a:ext>
            </a:extLst>
          </p:cNvPr>
          <p:cNvPicPr>
            <a:picLocks noGrp="1" noChangeAspect="1"/>
          </p:cNvPicPr>
          <p:nvPr>
            <p:ph idx="1"/>
          </p:nvPr>
        </p:nvPicPr>
        <p:blipFill>
          <a:blip r:embed="rId2"/>
          <a:stretch>
            <a:fillRect/>
          </a:stretch>
        </p:blipFill>
        <p:spPr>
          <a:xfrm>
            <a:off x="833967" y="0"/>
            <a:ext cx="10287000" cy="6858000"/>
          </a:xfrm>
        </p:spPr>
      </p:pic>
    </p:spTree>
    <p:extLst>
      <p:ext uri="{BB962C8B-B14F-4D97-AF65-F5344CB8AC3E}">
        <p14:creationId xmlns:p14="http://schemas.microsoft.com/office/powerpoint/2010/main" val="842233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is looking at the camera&#10;&#10;Description automatically generated">
            <a:extLst>
              <a:ext uri="{FF2B5EF4-FFF2-40B4-BE49-F238E27FC236}">
                <a16:creationId xmlns:a16="http://schemas.microsoft.com/office/drawing/2014/main" id="{4342FE4C-6E40-C044-9217-2AE6436C60BC}"/>
              </a:ext>
            </a:extLst>
          </p:cNvPr>
          <p:cNvPicPr>
            <a:picLocks noGrp="1" noChangeAspect="1"/>
          </p:cNvPicPr>
          <p:nvPr>
            <p:ph idx="1"/>
          </p:nvPr>
        </p:nvPicPr>
        <p:blipFill>
          <a:blip r:embed="rId2"/>
          <a:stretch>
            <a:fillRect/>
          </a:stretch>
        </p:blipFill>
        <p:spPr>
          <a:xfrm>
            <a:off x="3318933" y="0"/>
            <a:ext cx="5143499" cy="6858000"/>
          </a:xfrm>
        </p:spPr>
      </p:pic>
    </p:spTree>
    <p:extLst>
      <p:ext uri="{BB962C8B-B14F-4D97-AF65-F5344CB8AC3E}">
        <p14:creationId xmlns:p14="http://schemas.microsoft.com/office/powerpoint/2010/main" val="3782468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F0E8D-AFC5-1741-88CF-4C467CABF406}"/>
              </a:ext>
            </a:extLst>
          </p:cNvPr>
          <p:cNvSpPr>
            <a:spLocks noGrp="1"/>
          </p:cNvSpPr>
          <p:nvPr>
            <p:ph type="title"/>
          </p:nvPr>
        </p:nvSpPr>
        <p:spPr/>
        <p:txBody>
          <a:bodyPr/>
          <a:lstStyle/>
          <a:p>
            <a:r>
              <a:rPr lang="en-US" dirty="0"/>
              <a:t>Thank you </a:t>
            </a:r>
          </a:p>
        </p:txBody>
      </p:sp>
      <p:pic>
        <p:nvPicPr>
          <p:cNvPr id="5" name="Content Placeholder 4" descr="A young person taking a selfie&#10;&#10;Description automatically generated">
            <a:extLst>
              <a:ext uri="{FF2B5EF4-FFF2-40B4-BE49-F238E27FC236}">
                <a16:creationId xmlns:a16="http://schemas.microsoft.com/office/drawing/2014/main" id="{EBF9B13A-2F3B-354E-8348-ACE47EBCF4BA}"/>
              </a:ext>
            </a:extLst>
          </p:cNvPr>
          <p:cNvPicPr>
            <a:picLocks noGrp="1" noChangeAspect="1"/>
          </p:cNvPicPr>
          <p:nvPr>
            <p:ph idx="1"/>
          </p:nvPr>
        </p:nvPicPr>
        <p:blipFill>
          <a:blip r:embed="rId2"/>
          <a:stretch>
            <a:fillRect/>
          </a:stretch>
        </p:blipFill>
        <p:spPr>
          <a:xfrm>
            <a:off x="1136649" y="2673085"/>
            <a:ext cx="3111500" cy="3111500"/>
          </a:xfrm>
        </p:spPr>
      </p:pic>
      <p:pic>
        <p:nvPicPr>
          <p:cNvPr id="7" name="Picture 6" descr="A close up of a person&#10;&#10;Description automatically generated">
            <a:extLst>
              <a:ext uri="{FF2B5EF4-FFF2-40B4-BE49-F238E27FC236}">
                <a16:creationId xmlns:a16="http://schemas.microsoft.com/office/drawing/2014/main" id="{B5ACB6CA-B705-0C45-9185-F283B307D4D5}"/>
              </a:ext>
            </a:extLst>
          </p:cNvPr>
          <p:cNvPicPr>
            <a:picLocks noChangeAspect="1"/>
          </p:cNvPicPr>
          <p:nvPr/>
        </p:nvPicPr>
        <p:blipFill>
          <a:blip r:embed="rId3"/>
          <a:stretch>
            <a:fillRect/>
          </a:stretch>
        </p:blipFill>
        <p:spPr>
          <a:xfrm>
            <a:off x="4692650" y="2673085"/>
            <a:ext cx="3111500" cy="3111500"/>
          </a:xfrm>
          <a:prstGeom prst="rect">
            <a:avLst/>
          </a:prstGeom>
        </p:spPr>
      </p:pic>
      <p:pic>
        <p:nvPicPr>
          <p:cNvPr id="9" name="Picture 8" descr="A close up of a person wearing a mask&#10;&#10;Description automatically generated">
            <a:extLst>
              <a:ext uri="{FF2B5EF4-FFF2-40B4-BE49-F238E27FC236}">
                <a16:creationId xmlns:a16="http://schemas.microsoft.com/office/drawing/2014/main" id="{8001B180-FF41-2B43-A88B-CE44909AFE8B}"/>
              </a:ext>
            </a:extLst>
          </p:cNvPr>
          <p:cNvPicPr>
            <a:picLocks noChangeAspect="1"/>
          </p:cNvPicPr>
          <p:nvPr/>
        </p:nvPicPr>
        <p:blipFill>
          <a:blip r:embed="rId4"/>
          <a:stretch>
            <a:fillRect/>
          </a:stretch>
        </p:blipFill>
        <p:spPr>
          <a:xfrm>
            <a:off x="8248651" y="2673085"/>
            <a:ext cx="3111500" cy="3111500"/>
          </a:xfrm>
          <a:prstGeom prst="rect">
            <a:avLst/>
          </a:prstGeom>
        </p:spPr>
      </p:pic>
    </p:spTree>
    <p:extLst>
      <p:ext uri="{BB962C8B-B14F-4D97-AF65-F5344CB8AC3E}">
        <p14:creationId xmlns:p14="http://schemas.microsoft.com/office/powerpoint/2010/main" val="3398846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29" name="Freeform: Shape 28">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31" name="Freeform: Shape 30">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33" name="Rectangle 32">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5" name="Freeform: Shape 34">
            <a:extLst>
              <a:ext uri="{FF2B5EF4-FFF2-40B4-BE49-F238E27FC236}">
                <a16:creationId xmlns:a16="http://schemas.microsoft.com/office/drawing/2014/main" id="{BFC5A2D8-56E8-47FB-975D-D777AFEA4F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64728" y="3"/>
            <a:ext cx="6927272" cy="5330949"/>
          </a:xfrm>
          <a:custGeom>
            <a:avLst/>
            <a:gdLst>
              <a:gd name="connsiteX0" fmla="*/ 0 w 6927272"/>
              <a:gd name="connsiteY0" fmla="*/ 0 h 5330949"/>
              <a:gd name="connsiteX1" fmla="*/ 6927272 w 6927272"/>
              <a:gd name="connsiteY1" fmla="*/ 0 h 5330949"/>
              <a:gd name="connsiteX2" fmla="*/ 6927272 w 6927272"/>
              <a:gd name="connsiteY2" fmla="*/ 3912793 h 5330949"/>
              <a:gd name="connsiteX3" fmla="*/ 6884989 w 6927272"/>
              <a:gd name="connsiteY3" fmla="*/ 4002742 h 5330949"/>
              <a:gd name="connsiteX4" fmla="*/ 6592028 w 6927272"/>
              <a:gd name="connsiteY4" fmla="*/ 4494163 h 5330949"/>
              <a:gd name="connsiteX5" fmla="*/ 3742808 w 6927272"/>
              <a:gd name="connsiteY5" fmla="*/ 5122218 h 5330949"/>
              <a:gd name="connsiteX6" fmla="*/ 326623 w 6927272"/>
              <a:gd name="connsiteY6" fmla="*/ 2148182 h 5330949"/>
              <a:gd name="connsiteX7" fmla="*/ 13721 w 6927272"/>
              <a:gd name="connsiteY7" fmla="*/ 201231 h 5330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7272" h="5330949">
                <a:moveTo>
                  <a:pt x="0" y="0"/>
                </a:moveTo>
                <a:lnTo>
                  <a:pt x="6927272" y="0"/>
                </a:lnTo>
                <a:lnTo>
                  <a:pt x="6927272" y="3912793"/>
                </a:lnTo>
                <a:lnTo>
                  <a:pt x="6884989" y="4002742"/>
                </a:lnTo>
                <a:cubicBezTo>
                  <a:pt x="6799406" y="4174873"/>
                  <a:pt x="6702812" y="4339578"/>
                  <a:pt x="6592028" y="4494163"/>
                </a:cubicBezTo>
                <a:cubicBezTo>
                  <a:pt x="5802121" y="5596640"/>
                  <a:pt x="4821632" y="5380883"/>
                  <a:pt x="3742808" y="5122218"/>
                </a:cubicBezTo>
                <a:cubicBezTo>
                  <a:pt x="2131653" y="4735722"/>
                  <a:pt x="759367" y="4191689"/>
                  <a:pt x="326623" y="2148182"/>
                </a:cubicBezTo>
                <a:cubicBezTo>
                  <a:pt x="186907" y="1488770"/>
                  <a:pt x="67840" y="834043"/>
                  <a:pt x="13721" y="20123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A9896C11-F8DF-437A-B349-8AFD602D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791199" y="-1219198"/>
            <a:ext cx="5181601" cy="7620000"/>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D1AF6A61-8851-9C41-8F48-71B8397007A4}"/>
              </a:ext>
            </a:extLst>
          </p:cNvPr>
          <p:cNvSpPr>
            <a:spLocks noGrp="1"/>
          </p:cNvSpPr>
          <p:nvPr>
            <p:ph type="title"/>
          </p:nvPr>
        </p:nvSpPr>
        <p:spPr>
          <a:xfrm>
            <a:off x="762000" y="1523999"/>
            <a:ext cx="4572000" cy="3064933"/>
          </a:xfrm>
        </p:spPr>
        <p:txBody>
          <a:bodyPr vert="horz" lIns="91440" tIns="45720" rIns="91440" bIns="45720" rtlCol="0" anchor="b">
            <a:normAutofit/>
          </a:bodyPr>
          <a:lstStyle/>
          <a:p>
            <a:r>
              <a:rPr lang="en-US" sz="2400" kern="1200" dirty="0">
                <a:solidFill>
                  <a:schemeClr val="tx1"/>
                </a:solidFill>
                <a:latin typeface="+mj-lt"/>
                <a:ea typeface="+mj-ea"/>
                <a:cs typeface="+mj-cs"/>
              </a:rPr>
              <a:t>Index</a:t>
            </a:r>
            <a:br>
              <a:rPr lang="en-US" sz="2400" kern="1200" dirty="0">
                <a:solidFill>
                  <a:schemeClr val="tx1"/>
                </a:solidFill>
                <a:latin typeface="+mj-lt"/>
                <a:ea typeface="+mj-ea"/>
                <a:cs typeface="+mj-cs"/>
              </a:rPr>
            </a:br>
            <a:r>
              <a:rPr lang="en-US" sz="2400" kern="1200" dirty="0">
                <a:solidFill>
                  <a:schemeClr val="tx1"/>
                </a:solidFill>
                <a:latin typeface="+mj-lt"/>
                <a:ea typeface="+mj-ea"/>
                <a:cs typeface="+mj-cs"/>
              </a:rPr>
              <a:t>- The project</a:t>
            </a:r>
            <a:br>
              <a:rPr lang="en-US" sz="2400" kern="1200" dirty="0">
                <a:solidFill>
                  <a:schemeClr val="tx1"/>
                </a:solidFill>
                <a:latin typeface="+mj-lt"/>
                <a:ea typeface="+mj-ea"/>
                <a:cs typeface="+mj-cs"/>
              </a:rPr>
            </a:br>
            <a:r>
              <a:rPr lang="en-US" sz="2400" kern="1200" dirty="0">
                <a:solidFill>
                  <a:schemeClr val="tx1"/>
                </a:solidFill>
                <a:latin typeface="+mj-lt"/>
                <a:ea typeface="+mj-ea"/>
                <a:cs typeface="+mj-cs"/>
              </a:rPr>
              <a:t>- The data</a:t>
            </a:r>
            <a:br>
              <a:rPr lang="en-US" sz="2400" kern="1200" dirty="0">
                <a:solidFill>
                  <a:schemeClr val="tx1"/>
                </a:solidFill>
                <a:latin typeface="+mj-lt"/>
                <a:ea typeface="+mj-ea"/>
                <a:cs typeface="+mj-cs"/>
              </a:rPr>
            </a:br>
            <a:r>
              <a:rPr lang="en-US" sz="2400" kern="1200" dirty="0">
                <a:solidFill>
                  <a:schemeClr val="tx1"/>
                </a:solidFill>
                <a:latin typeface="+mj-lt"/>
                <a:ea typeface="+mj-ea"/>
                <a:cs typeface="+mj-cs"/>
              </a:rPr>
              <a:t>- The model</a:t>
            </a:r>
            <a:br>
              <a:rPr lang="en-US" sz="2400" kern="1200" dirty="0">
                <a:solidFill>
                  <a:schemeClr val="tx1"/>
                </a:solidFill>
                <a:latin typeface="+mj-lt"/>
                <a:ea typeface="+mj-ea"/>
                <a:cs typeface="+mj-cs"/>
              </a:rPr>
            </a:br>
            <a:r>
              <a:rPr lang="en-US" sz="2400" kern="1200" dirty="0">
                <a:solidFill>
                  <a:schemeClr val="tx1"/>
                </a:solidFill>
                <a:latin typeface="+mj-lt"/>
                <a:ea typeface="+mj-ea"/>
                <a:cs typeface="+mj-cs"/>
              </a:rPr>
              <a:t>- Training results</a:t>
            </a:r>
            <a:br>
              <a:rPr lang="en-US" sz="2400" kern="1200" dirty="0">
                <a:solidFill>
                  <a:schemeClr val="tx1"/>
                </a:solidFill>
                <a:latin typeface="+mj-lt"/>
                <a:ea typeface="+mj-ea"/>
                <a:cs typeface="+mj-cs"/>
              </a:rPr>
            </a:br>
            <a:r>
              <a:rPr lang="en-US" sz="2400" kern="1200" dirty="0">
                <a:solidFill>
                  <a:schemeClr val="tx1"/>
                </a:solidFill>
                <a:latin typeface="+mj-lt"/>
                <a:ea typeface="+mj-ea"/>
                <a:cs typeface="+mj-cs"/>
              </a:rPr>
              <a:t>- Cloud Storage</a:t>
            </a:r>
            <a:br>
              <a:rPr lang="en-US" sz="2400" kern="1200" dirty="0">
                <a:solidFill>
                  <a:schemeClr val="tx1"/>
                </a:solidFill>
                <a:latin typeface="+mj-lt"/>
                <a:ea typeface="+mj-ea"/>
                <a:cs typeface="+mj-cs"/>
              </a:rPr>
            </a:br>
            <a:r>
              <a:rPr lang="en-US" sz="2400" kern="1200" dirty="0">
                <a:solidFill>
                  <a:schemeClr val="tx1"/>
                </a:solidFill>
                <a:latin typeface="+mj-lt"/>
                <a:ea typeface="+mj-ea"/>
                <a:cs typeface="+mj-cs"/>
              </a:rPr>
              <a:t>- Potential improvements</a:t>
            </a:r>
          </a:p>
        </p:txBody>
      </p:sp>
      <p:pic>
        <p:nvPicPr>
          <p:cNvPr id="7" name="Graphic 6" descr="Head with Gears">
            <a:extLst>
              <a:ext uri="{FF2B5EF4-FFF2-40B4-BE49-F238E27FC236}">
                <a16:creationId xmlns:a16="http://schemas.microsoft.com/office/drawing/2014/main" id="{61FBCCC7-AB36-4904-9E4C-45E1D4568D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7525" y="753762"/>
            <a:ext cx="5330949" cy="5330949"/>
          </a:xfrm>
          <a:prstGeom prst="rect">
            <a:avLst/>
          </a:prstGeom>
        </p:spPr>
      </p:pic>
    </p:spTree>
    <p:extLst>
      <p:ext uri="{BB962C8B-B14F-4D97-AF65-F5344CB8AC3E}">
        <p14:creationId xmlns:p14="http://schemas.microsoft.com/office/powerpoint/2010/main" val="826374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C6C6D-F4CA-9540-BDCC-BD08A517CDAD}"/>
              </a:ext>
            </a:extLst>
          </p:cNvPr>
          <p:cNvSpPr>
            <a:spLocks noGrp="1"/>
          </p:cNvSpPr>
          <p:nvPr>
            <p:ph type="title"/>
          </p:nvPr>
        </p:nvSpPr>
        <p:spPr/>
        <p:txBody>
          <a:bodyPr/>
          <a:lstStyle/>
          <a:p>
            <a:r>
              <a:rPr lang="en-US" dirty="0"/>
              <a:t>The project</a:t>
            </a:r>
          </a:p>
        </p:txBody>
      </p:sp>
      <p:sp>
        <p:nvSpPr>
          <p:cNvPr id="3" name="Content Placeholder 2">
            <a:extLst>
              <a:ext uri="{FF2B5EF4-FFF2-40B4-BE49-F238E27FC236}">
                <a16:creationId xmlns:a16="http://schemas.microsoft.com/office/drawing/2014/main" id="{525472F2-E4BF-8D45-AC32-CD6CD1CE1C3B}"/>
              </a:ext>
            </a:extLst>
          </p:cNvPr>
          <p:cNvSpPr>
            <a:spLocks noGrp="1"/>
          </p:cNvSpPr>
          <p:nvPr>
            <p:ph idx="1"/>
          </p:nvPr>
        </p:nvSpPr>
        <p:spPr/>
        <p:txBody>
          <a:bodyPr/>
          <a:lstStyle/>
          <a:p>
            <a:r>
              <a:rPr lang="en-US" dirty="0"/>
              <a:t>The motivation behind the project was to create a face mask detection model for businesses to be able to detect whether </a:t>
            </a:r>
            <a:r>
              <a:rPr lang="en-US" dirty="0" err="1"/>
              <a:t>customer.s</a:t>
            </a:r>
            <a:r>
              <a:rPr lang="en-US" dirty="0"/>
              <a:t> or employees were wearing their facemasks or not</a:t>
            </a:r>
          </a:p>
        </p:txBody>
      </p:sp>
    </p:spTree>
    <p:extLst>
      <p:ext uri="{BB962C8B-B14F-4D97-AF65-F5344CB8AC3E}">
        <p14:creationId xmlns:p14="http://schemas.microsoft.com/office/powerpoint/2010/main" val="3269029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0A050-9C14-3E4F-8CCF-CDFFB5E32487}"/>
              </a:ext>
            </a:extLst>
          </p:cNvPr>
          <p:cNvSpPr>
            <a:spLocks noGrp="1"/>
          </p:cNvSpPr>
          <p:nvPr>
            <p:ph type="title"/>
          </p:nvPr>
        </p:nvSpPr>
        <p:spPr/>
        <p:txBody>
          <a:bodyPr/>
          <a:lstStyle/>
          <a:p>
            <a:r>
              <a:rPr lang="en-US" dirty="0"/>
              <a:t>The Data</a:t>
            </a:r>
          </a:p>
        </p:txBody>
      </p:sp>
      <p:sp>
        <p:nvSpPr>
          <p:cNvPr id="3" name="Content Placeholder 2">
            <a:extLst>
              <a:ext uri="{FF2B5EF4-FFF2-40B4-BE49-F238E27FC236}">
                <a16:creationId xmlns:a16="http://schemas.microsoft.com/office/drawing/2014/main" id="{F7A19470-541B-7243-ABC4-1CD35DD90526}"/>
              </a:ext>
            </a:extLst>
          </p:cNvPr>
          <p:cNvSpPr>
            <a:spLocks noGrp="1"/>
          </p:cNvSpPr>
          <p:nvPr>
            <p:ph idx="1"/>
          </p:nvPr>
        </p:nvSpPr>
        <p:spPr/>
        <p:txBody>
          <a:bodyPr>
            <a:normAutofit lnSpcReduction="10000"/>
          </a:bodyPr>
          <a:lstStyle/>
          <a:p>
            <a:r>
              <a:rPr lang="en-US" dirty="0"/>
              <a:t>1380 jpg images were scraped from a generative adversarial network found in </a:t>
            </a:r>
            <a:r>
              <a:rPr lang="en-US" dirty="0" err="1"/>
              <a:t>thispersondoesnotexist.com</a:t>
            </a:r>
            <a:r>
              <a:rPr lang="en-US" dirty="0"/>
              <a:t> using shell script</a:t>
            </a:r>
          </a:p>
          <a:p>
            <a:r>
              <a:rPr lang="en-US" dirty="0"/>
              <a:t>Half of them (690) were augmented by placing </a:t>
            </a:r>
            <a:r>
              <a:rPr lang="en-US" dirty="0" err="1"/>
              <a:t>png’s</a:t>
            </a:r>
            <a:r>
              <a:rPr lang="en-US" dirty="0"/>
              <a:t> of white blue and black facemask on top of them using the application called </a:t>
            </a:r>
            <a:r>
              <a:rPr lang="en-US" dirty="0" err="1"/>
              <a:t>picmonkey.com</a:t>
            </a:r>
            <a:endParaRPr lang="en-US" dirty="0"/>
          </a:p>
          <a:p>
            <a:r>
              <a:rPr lang="en-US" dirty="0"/>
              <a:t> this data was then put into folder of images with and without face masks respectively and fed to the model for training</a:t>
            </a:r>
          </a:p>
        </p:txBody>
      </p:sp>
    </p:spTree>
    <p:extLst>
      <p:ext uri="{BB962C8B-B14F-4D97-AF65-F5344CB8AC3E}">
        <p14:creationId xmlns:p14="http://schemas.microsoft.com/office/powerpoint/2010/main" val="2065090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smiling for the camera&#10;&#10;Description automatically generated">
            <a:extLst>
              <a:ext uri="{FF2B5EF4-FFF2-40B4-BE49-F238E27FC236}">
                <a16:creationId xmlns:a16="http://schemas.microsoft.com/office/drawing/2014/main" id="{F61B77E6-5CE9-9341-9582-6C86D327BDB5}"/>
              </a:ext>
            </a:extLst>
          </p:cNvPr>
          <p:cNvPicPr>
            <a:picLocks noGrp="1" noChangeAspect="1"/>
          </p:cNvPicPr>
          <p:nvPr>
            <p:ph idx="1"/>
          </p:nvPr>
        </p:nvPicPr>
        <p:blipFill>
          <a:blip r:embed="rId2"/>
          <a:stretch>
            <a:fillRect/>
          </a:stretch>
        </p:blipFill>
        <p:spPr>
          <a:xfrm>
            <a:off x="732631" y="577982"/>
            <a:ext cx="5363369" cy="5363369"/>
          </a:xfrm>
        </p:spPr>
      </p:pic>
      <p:pic>
        <p:nvPicPr>
          <p:cNvPr id="6" name="Content Placeholder 20" descr="A close up of a person&#10;&#10;Description automatically generated">
            <a:extLst>
              <a:ext uri="{FF2B5EF4-FFF2-40B4-BE49-F238E27FC236}">
                <a16:creationId xmlns:a16="http://schemas.microsoft.com/office/drawing/2014/main" id="{7E60120C-E98F-DE49-9EBA-FDE3C526300B}"/>
              </a:ext>
            </a:extLst>
          </p:cNvPr>
          <p:cNvPicPr>
            <a:picLocks noChangeAspect="1"/>
          </p:cNvPicPr>
          <p:nvPr/>
        </p:nvPicPr>
        <p:blipFill>
          <a:blip r:embed="rId3"/>
          <a:stretch>
            <a:fillRect/>
          </a:stretch>
        </p:blipFill>
        <p:spPr>
          <a:xfrm>
            <a:off x="6352116" y="577982"/>
            <a:ext cx="5363369" cy="5363369"/>
          </a:xfrm>
          <a:prstGeom prst="rect">
            <a:avLst/>
          </a:prstGeom>
        </p:spPr>
      </p:pic>
    </p:spTree>
    <p:extLst>
      <p:ext uri="{BB962C8B-B14F-4D97-AF65-F5344CB8AC3E}">
        <p14:creationId xmlns:p14="http://schemas.microsoft.com/office/powerpoint/2010/main" val="1001664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2CD91-F92E-DC48-B87C-457DB3F8754F}"/>
              </a:ext>
            </a:extLst>
          </p:cNvPr>
          <p:cNvSpPr>
            <a:spLocks noGrp="1"/>
          </p:cNvSpPr>
          <p:nvPr>
            <p:ph type="title"/>
          </p:nvPr>
        </p:nvSpPr>
        <p:spPr/>
        <p:txBody>
          <a:bodyPr/>
          <a:lstStyle/>
          <a:p>
            <a:r>
              <a:rPr lang="en-US" dirty="0"/>
              <a:t>The model </a:t>
            </a:r>
          </a:p>
        </p:txBody>
      </p:sp>
      <p:sp>
        <p:nvSpPr>
          <p:cNvPr id="3" name="Content Placeholder 2">
            <a:extLst>
              <a:ext uri="{FF2B5EF4-FFF2-40B4-BE49-F238E27FC236}">
                <a16:creationId xmlns:a16="http://schemas.microsoft.com/office/drawing/2014/main" id="{5C6FAEA1-858D-814E-8CBE-52F2AD9675CC}"/>
              </a:ext>
            </a:extLst>
          </p:cNvPr>
          <p:cNvSpPr>
            <a:spLocks noGrp="1"/>
          </p:cNvSpPr>
          <p:nvPr>
            <p:ph idx="1"/>
          </p:nvPr>
        </p:nvSpPr>
        <p:spPr/>
        <p:txBody>
          <a:bodyPr>
            <a:normAutofit fontScale="92500" lnSpcReduction="20000"/>
          </a:bodyPr>
          <a:lstStyle/>
          <a:p>
            <a:r>
              <a:rPr lang="en-US" dirty="0" err="1"/>
              <a:t>Imagenet</a:t>
            </a:r>
            <a:r>
              <a:rPr lang="en-US" dirty="0"/>
              <a:t> V2 was used for face detection without a fully connected layer and the head model to be used for face mask detection was placed on top of this model</a:t>
            </a:r>
          </a:p>
          <a:p>
            <a:r>
              <a:rPr lang="en-US" dirty="0"/>
              <a:t>The head model consisted of a CNN model from </a:t>
            </a:r>
            <a:r>
              <a:rPr lang="en-US" dirty="0" err="1"/>
              <a:t>keras</a:t>
            </a:r>
            <a:r>
              <a:rPr lang="en-US" dirty="0"/>
              <a:t> with a  pooling layer, a flatten layer, a dense layer with dropout and a </a:t>
            </a:r>
            <a:r>
              <a:rPr lang="en-US" dirty="0" err="1"/>
              <a:t>softmax</a:t>
            </a:r>
            <a:r>
              <a:rPr lang="en-US" dirty="0"/>
              <a:t> layer</a:t>
            </a:r>
          </a:p>
          <a:p>
            <a:r>
              <a:rPr lang="en-US" dirty="0"/>
              <a:t>The batch size was 64 images with 32 epoch, the solver used was Adam</a:t>
            </a:r>
          </a:p>
        </p:txBody>
      </p:sp>
    </p:spTree>
    <p:extLst>
      <p:ext uri="{BB962C8B-B14F-4D97-AF65-F5344CB8AC3E}">
        <p14:creationId xmlns:p14="http://schemas.microsoft.com/office/powerpoint/2010/main" val="2188571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A1DBB-E0D9-804F-A1D2-29639F89845F}"/>
              </a:ext>
            </a:extLst>
          </p:cNvPr>
          <p:cNvSpPr>
            <a:spLocks noGrp="1"/>
          </p:cNvSpPr>
          <p:nvPr>
            <p:ph type="title"/>
          </p:nvPr>
        </p:nvSpPr>
        <p:spPr>
          <a:xfrm>
            <a:off x="762000" y="205794"/>
            <a:ext cx="10668000" cy="1524000"/>
          </a:xfrm>
        </p:spPr>
        <p:txBody>
          <a:bodyPr/>
          <a:lstStyle/>
          <a:p>
            <a:r>
              <a:rPr lang="en-US" dirty="0"/>
              <a:t>Training Results</a:t>
            </a:r>
          </a:p>
        </p:txBody>
      </p:sp>
      <p:sp>
        <p:nvSpPr>
          <p:cNvPr id="3" name="Content Placeholder 2">
            <a:extLst>
              <a:ext uri="{FF2B5EF4-FFF2-40B4-BE49-F238E27FC236}">
                <a16:creationId xmlns:a16="http://schemas.microsoft.com/office/drawing/2014/main" id="{D8726D4D-1935-5C45-BA76-02B1D8BBDEFA}"/>
              </a:ext>
            </a:extLst>
          </p:cNvPr>
          <p:cNvSpPr>
            <a:spLocks noGrp="1"/>
          </p:cNvSpPr>
          <p:nvPr>
            <p:ph idx="1"/>
          </p:nvPr>
        </p:nvSpPr>
        <p:spPr>
          <a:xfrm>
            <a:off x="762000" y="1310124"/>
            <a:ext cx="10668000" cy="3818083"/>
          </a:xfrm>
        </p:spPr>
        <p:txBody>
          <a:bodyPr/>
          <a:lstStyle/>
          <a:p>
            <a:r>
              <a:rPr lang="en-US" dirty="0"/>
              <a:t>The training went very well </a:t>
            </a:r>
          </a:p>
        </p:txBody>
      </p:sp>
      <p:pic>
        <p:nvPicPr>
          <p:cNvPr id="5" name="Picture 4" descr="A screenshot of a cell phone&#10;&#10;Description automatically generated">
            <a:extLst>
              <a:ext uri="{FF2B5EF4-FFF2-40B4-BE49-F238E27FC236}">
                <a16:creationId xmlns:a16="http://schemas.microsoft.com/office/drawing/2014/main" id="{00005942-7E81-4B43-98FF-12FA5A2A6CC3}"/>
              </a:ext>
            </a:extLst>
          </p:cNvPr>
          <p:cNvPicPr>
            <a:picLocks noChangeAspect="1"/>
          </p:cNvPicPr>
          <p:nvPr/>
        </p:nvPicPr>
        <p:blipFill>
          <a:blip r:embed="rId2"/>
          <a:stretch>
            <a:fillRect/>
          </a:stretch>
        </p:blipFill>
        <p:spPr>
          <a:xfrm>
            <a:off x="3009899" y="2091266"/>
            <a:ext cx="7150101" cy="4766734"/>
          </a:xfrm>
          <a:prstGeom prst="rect">
            <a:avLst/>
          </a:prstGeom>
        </p:spPr>
      </p:pic>
    </p:spTree>
    <p:extLst>
      <p:ext uri="{BB962C8B-B14F-4D97-AF65-F5344CB8AC3E}">
        <p14:creationId xmlns:p14="http://schemas.microsoft.com/office/powerpoint/2010/main" val="1459241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53CCC911-198B-AF4D-BE45-DF5BB6FE628E}"/>
              </a:ext>
            </a:extLst>
          </p:cNvPr>
          <p:cNvPicPr>
            <a:picLocks noGrp="1" noChangeAspect="1"/>
          </p:cNvPicPr>
          <p:nvPr>
            <p:ph idx="1"/>
          </p:nvPr>
        </p:nvPicPr>
        <p:blipFill>
          <a:blip r:embed="rId2"/>
          <a:stretch>
            <a:fillRect/>
          </a:stretch>
        </p:blipFill>
        <p:spPr>
          <a:xfrm>
            <a:off x="2372946" y="1337733"/>
            <a:ext cx="7875954" cy="4027885"/>
          </a:xfrm>
        </p:spPr>
      </p:pic>
    </p:spTree>
    <p:extLst>
      <p:ext uri="{BB962C8B-B14F-4D97-AF65-F5344CB8AC3E}">
        <p14:creationId xmlns:p14="http://schemas.microsoft.com/office/powerpoint/2010/main" val="1702947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4" name="Freeform: Shape 13">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6" name="Freeform: Shape 15">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8" name="Rectangle 17">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0" name="Freeform: Shape 19">
            <a:extLst>
              <a:ext uri="{FF2B5EF4-FFF2-40B4-BE49-F238E27FC236}">
                <a16:creationId xmlns:a16="http://schemas.microsoft.com/office/drawing/2014/main" id="{A0B0D064-49EC-422C-B83B-1EF015462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53162" y="-776838"/>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latin typeface="Avenir Next LT Pro" panose="020B0504020202020204" pitchFamily="34" charset="0"/>
            </a:endParaRPr>
          </a:p>
        </p:txBody>
      </p:sp>
      <p:grpSp>
        <p:nvGrpSpPr>
          <p:cNvPr id="22" name="Group 21">
            <a:extLst>
              <a:ext uri="{FF2B5EF4-FFF2-40B4-BE49-F238E27FC236}">
                <a16:creationId xmlns:a16="http://schemas.microsoft.com/office/drawing/2014/main" id="{97BD10BA-973B-4A2D-B0D3-232F303EE6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5829359"/>
            <a:ext cx="4333875" cy="1028642"/>
            <a:chOff x="7153921" y="5829359"/>
            <a:chExt cx="5038079" cy="1028642"/>
          </a:xfrm>
        </p:grpSpPr>
        <p:sp>
          <p:nvSpPr>
            <p:cNvPr id="23" name="Freeform: Shape 22">
              <a:extLst>
                <a:ext uri="{FF2B5EF4-FFF2-40B4-BE49-F238E27FC236}">
                  <a16:creationId xmlns:a16="http://schemas.microsoft.com/office/drawing/2014/main" id="{687A88DB-DE70-4706-9273-203D5AD3C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63906" y="5913098"/>
              <a:ext cx="4228094" cy="944903"/>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24" name="Freeform: Shape 23">
              <a:extLst>
                <a:ext uri="{FF2B5EF4-FFF2-40B4-BE49-F238E27FC236}">
                  <a16:creationId xmlns:a16="http://schemas.microsoft.com/office/drawing/2014/main" id="{EA99C8FD-E836-4A5D-A41C-145B88F0E2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53921" y="5829359"/>
              <a:ext cx="5038078" cy="1028642"/>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grpSp>
      <p:pic>
        <p:nvPicPr>
          <p:cNvPr id="5" name="Content Placeholder 4" descr="A person wearing a hat and glasses&#10;&#10;Description automatically generated">
            <a:extLst>
              <a:ext uri="{FF2B5EF4-FFF2-40B4-BE49-F238E27FC236}">
                <a16:creationId xmlns:a16="http://schemas.microsoft.com/office/drawing/2014/main" id="{BC53C5B2-A5CA-C041-A428-3A58AC367F0F}"/>
              </a:ext>
            </a:extLst>
          </p:cNvPr>
          <p:cNvPicPr>
            <a:picLocks noGrp="1" noChangeAspect="1"/>
          </p:cNvPicPr>
          <p:nvPr>
            <p:ph idx="1"/>
          </p:nvPr>
        </p:nvPicPr>
        <p:blipFill rotWithShape="1">
          <a:blip r:embed="rId2"/>
          <a:srcRect l="8050" r="10386" b="3"/>
          <a:stretch/>
        </p:blipFill>
        <p:spPr>
          <a:xfrm>
            <a:off x="1238859" y="0"/>
            <a:ext cx="4195407" cy="6858000"/>
          </a:xfrm>
          <a:prstGeom prst="rect">
            <a:avLst/>
          </a:prstGeom>
        </p:spPr>
      </p:pic>
      <p:pic>
        <p:nvPicPr>
          <p:cNvPr id="7" name="Picture 6" descr="A person wearing a blue shirt&#10;&#10;Description automatically generated">
            <a:extLst>
              <a:ext uri="{FF2B5EF4-FFF2-40B4-BE49-F238E27FC236}">
                <a16:creationId xmlns:a16="http://schemas.microsoft.com/office/drawing/2014/main" id="{E7193BA6-2D80-E249-9D1E-6D58CD53EFC0}"/>
              </a:ext>
            </a:extLst>
          </p:cNvPr>
          <p:cNvPicPr>
            <a:picLocks noChangeAspect="1"/>
          </p:cNvPicPr>
          <p:nvPr/>
        </p:nvPicPr>
        <p:blipFill rotWithShape="1">
          <a:blip r:embed="rId3"/>
          <a:srcRect l="8049" r="10386" b="3"/>
          <a:stretch/>
        </p:blipFill>
        <p:spPr>
          <a:xfrm>
            <a:off x="6845189" y="-1"/>
            <a:ext cx="4195408" cy="6858001"/>
          </a:xfrm>
          <a:prstGeom prst="rect">
            <a:avLst/>
          </a:prstGeom>
        </p:spPr>
      </p:pic>
    </p:spTree>
    <p:extLst>
      <p:ext uri="{BB962C8B-B14F-4D97-AF65-F5344CB8AC3E}">
        <p14:creationId xmlns:p14="http://schemas.microsoft.com/office/powerpoint/2010/main" val="2900682017"/>
      </p:ext>
    </p:extLst>
  </p:cSld>
  <p:clrMapOvr>
    <a:masterClrMapping/>
  </p:clrMapOvr>
</p:sld>
</file>

<file path=ppt/theme/theme1.xml><?xml version="1.0" encoding="utf-8"?>
<a:theme xmlns:a="http://schemas.openxmlformats.org/drawingml/2006/main" name="PebbleVTI">
  <a:themeElements>
    <a:clrScheme name="AnalogousFromDarkSeedLeftStep">
      <a:dk1>
        <a:srgbClr val="000000"/>
      </a:dk1>
      <a:lt1>
        <a:srgbClr val="FFFFFF"/>
      </a:lt1>
      <a:dk2>
        <a:srgbClr val="243341"/>
      </a:dk2>
      <a:lt2>
        <a:srgbClr val="E4E8E2"/>
      </a:lt2>
      <a:accent1>
        <a:srgbClr val="B129E7"/>
      </a:accent1>
      <a:accent2>
        <a:srgbClr val="6B3BDB"/>
      </a:accent2>
      <a:accent3>
        <a:srgbClr val="354AE8"/>
      </a:accent3>
      <a:accent4>
        <a:srgbClr val="177CD5"/>
      </a:accent4>
      <a:accent5>
        <a:srgbClr val="21B5BC"/>
      </a:accent5>
      <a:accent6>
        <a:srgbClr val="14B87C"/>
      </a:accent6>
      <a:hlink>
        <a:srgbClr val="378DA5"/>
      </a:hlink>
      <a:folHlink>
        <a:srgbClr val="7F7F7F"/>
      </a:folHlink>
    </a:clrScheme>
    <a:fontScheme name="Custom 4">
      <a:majorFont>
        <a:latin typeface="Sitka Subheading"/>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docProps/app.xml><?xml version="1.0" encoding="utf-8"?>
<Properties xmlns="http://schemas.openxmlformats.org/officeDocument/2006/extended-properties" xmlns:vt="http://schemas.openxmlformats.org/officeDocument/2006/docPropsVTypes">
  <TotalTime>1173</TotalTime>
  <Words>355</Words>
  <Application>Microsoft Macintosh PowerPoint</Application>
  <PresentationFormat>Widescreen</PresentationFormat>
  <Paragraphs>23</Paragraphs>
  <Slides>14</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Avenir Next LT Pro</vt:lpstr>
      <vt:lpstr>Avenir Next LT Pro Light</vt:lpstr>
      <vt:lpstr>Sitka Subheading</vt:lpstr>
      <vt:lpstr>PebbleVTI</vt:lpstr>
      <vt:lpstr>Face Mask detection model</vt:lpstr>
      <vt:lpstr>Index - The project - The data - The model - Training results - Cloud Storage - Potential improvements</vt:lpstr>
      <vt:lpstr>The project</vt:lpstr>
      <vt:lpstr>The Data</vt:lpstr>
      <vt:lpstr>PowerPoint Presentation</vt:lpstr>
      <vt:lpstr>The model </vt:lpstr>
      <vt:lpstr>Training Results</vt:lpstr>
      <vt:lpstr>PowerPoint Presentation</vt:lpstr>
      <vt:lpstr>PowerPoint Presentation</vt:lpstr>
      <vt:lpstr>Storage in the Cloud</vt:lpstr>
      <vt:lpstr>Room for impovements </vt:lpstr>
      <vt:lpstr>PowerPoint Presentation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Mask detection model</dc:title>
  <dc:creator>Florencia Castro Leal</dc:creator>
  <cp:lastModifiedBy>Florencia Castro Leal</cp:lastModifiedBy>
  <cp:revision>5</cp:revision>
  <dcterms:created xsi:type="dcterms:W3CDTF">2020-08-04T00:30:37Z</dcterms:created>
  <dcterms:modified xsi:type="dcterms:W3CDTF">2020-08-05T02:39:49Z</dcterms:modified>
</cp:coreProperties>
</file>